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79" r:id="rId16"/>
    <p:sldId id="280" r:id="rId17"/>
    <p:sldId id="269" r:id="rId18"/>
    <p:sldId id="273" r:id="rId19"/>
    <p:sldId id="274" r:id="rId20"/>
    <p:sldId id="275" r:id="rId21"/>
    <p:sldId id="278" r:id="rId22"/>
  </p:sldIdLst>
  <p:sldSz cx="18288000" cy="10287000"/>
  <p:notesSz cx="6858000" cy="9144000"/>
  <p:embeddedFontLst>
    <p:embeddedFont>
      <p:font typeface="Noto Sans CJK KR Regular" panose="020B0600000101010101" charset="-127"/>
      <p:regular r:id="rId23"/>
    </p:embeddedFont>
    <p:embeddedFont>
      <p:font typeface="SpoqaHanSans-Regular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algun Gothic" panose="020B0503020000020004" pitchFamily="50" charset="-127"/>
      <p:regular r:id="rId29"/>
      <p:bold r:id="rId30"/>
    </p:embeddedFont>
    <p:embeddedFont>
      <p:font typeface="Pretendard Black" panose="020B0600000101010101" charset="-127"/>
      <p:bold r:id="rId31"/>
    </p:embeddedFont>
    <p:embeddedFont>
      <p:font typeface="SpoqaHanSans-Bold" panose="020B0600000101010101" charset="-127"/>
      <p:bold r:id="rId32"/>
    </p:embeddedFont>
    <p:embeddedFont>
      <p:font typeface="Pretendard ExtraBold" panose="020B0600000101010101" charset="-127"/>
      <p:bold r:id="rId33"/>
    </p:embeddedFont>
    <p:embeddedFont>
      <p:font typeface="Malgun Gothic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2" autoAdjust="0"/>
  </p:normalViewPr>
  <p:slideViewPr>
    <p:cSldViewPr>
      <p:cViewPr varScale="1">
        <p:scale>
          <a:sx n="62" d="100"/>
          <a:sy n="62" d="100"/>
        </p:scale>
        <p:origin x="18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152400"/>
            <a:ext cx="18872200" cy="1059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100" y="0"/>
            <a:ext cx="18580100" cy="939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2628900"/>
            <a:ext cx="10172700" cy="384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0" y="9398000"/>
            <a:ext cx="19545300" cy="1689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92200" y="9664700"/>
            <a:ext cx="381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350"/>
              </a:lnSpc>
            </a:pPr>
            <a:r>
              <a:rPr lang="ko-KR" sz="2000" b="0" i="0" u="none" strike="noStrike">
                <a:solidFill>
                  <a:srgbClr val="E70000"/>
                </a:solidFill>
                <a:ea typeface="SpoqaHanSans-Bold"/>
              </a:rPr>
              <a:t>구매</a:t>
            </a:r>
            <a:r>
              <a:rPr lang="en-US" sz="2000" b="0" i="0" u="none" strike="noStrike">
                <a:solidFill>
                  <a:srgbClr val="E70000"/>
                </a:solidFill>
                <a:latin typeface="SpoqaHanSans-Bold"/>
              </a:rPr>
              <a:t> </a:t>
            </a:r>
            <a:r>
              <a:rPr lang="ko-KR" sz="2000" b="0" i="0" u="none" strike="noStrike">
                <a:solidFill>
                  <a:srgbClr val="E70000"/>
                </a:solidFill>
                <a:ea typeface="SpoqaHanSans-Bold"/>
              </a:rPr>
              <a:t>조달</a:t>
            </a:r>
            <a:r>
              <a:rPr lang="en-US" sz="2000" b="0" i="0" u="none" strike="noStrike">
                <a:solidFill>
                  <a:srgbClr val="E70000"/>
                </a:solidFill>
                <a:latin typeface="SpoqaHanSans-Bold"/>
              </a:rPr>
              <a:t> </a:t>
            </a:r>
            <a:r>
              <a:rPr lang="ko-KR" sz="2000" b="0" i="0" u="none" strike="noStrike">
                <a:solidFill>
                  <a:srgbClr val="E70000"/>
                </a:solidFill>
                <a:ea typeface="SpoqaHanSans-Bold"/>
              </a:rPr>
              <a:t>시스템</a:t>
            </a:r>
            <a:r>
              <a:rPr lang="en-US" sz="2000" b="0" i="0" u="none" strike="noStrike">
                <a:solidFill>
                  <a:srgbClr val="E70000"/>
                </a:solidFill>
                <a:latin typeface="SpoqaHanSans-Bold"/>
              </a:rPr>
              <a:t> </a:t>
            </a:r>
            <a:r>
              <a:rPr lang="ko-KR" sz="2000" b="0" i="0" u="none" strike="noStrike">
                <a:solidFill>
                  <a:srgbClr val="E70000"/>
                </a:solidFill>
                <a:ea typeface="SpoqaHanSans-Bold"/>
              </a:rPr>
              <a:t>개발</a:t>
            </a:r>
            <a:r>
              <a:rPr lang="en-US" sz="2000" b="0" i="0" u="none" strike="noStrike">
                <a:solidFill>
                  <a:srgbClr val="E70000"/>
                </a:solidFill>
                <a:latin typeface="SpoqaHanSans-Bold"/>
              </a:rPr>
              <a:t> </a:t>
            </a:r>
            <a:r>
              <a:rPr lang="ko-KR" sz="2000" b="0" i="0" u="none" strike="noStrike">
                <a:solidFill>
                  <a:srgbClr val="E70000"/>
                </a:solidFill>
                <a:ea typeface="SpoqaHanSans-Bold"/>
              </a:rPr>
              <a:t>실습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" y="3441700"/>
            <a:ext cx="9791700" cy="217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6000" b="0" i="0" u="none" strike="noStrike" spc="400">
                <a:solidFill>
                  <a:srgbClr val="FFFFFF"/>
                </a:solidFill>
                <a:latin typeface="SpoqaHanSans-Bold"/>
              </a:rPr>
              <a:t>UX / UI </a:t>
            </a:r>
            <a:r>
              <a:rPr lang="ko-KR" sz="6000" b="0" i="0" u="none" strike="noStrike" spc="400">
                <a:solidFill>
                  <a:srgbClr val="FFFFFF"/>
                </a:solidFill>
                <a:ea typeface="SpoqaHanSans-Bold"/>
              </a:rPr>
              <a:t>설계</a:t>
            </a:r>
            <a:r>
              <a:rPr lang="en-US" sz="6000" b="0" i="0" u="none" strike="noStrike" spc="400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6000" b="0" i="0" u="none" strike="noStrike" spc="400">
                <a:solidFill>
                  <a:srgbClr val="FFFFFF"/>
                </a:solidFill>
                <a:ea typeface="SpoqaHanSans-Bold"/>
              </a:rPr>
              <a:t>발표</a:t>
            </a:r>
          </a:p>
          <a:p>
            <a:pPr lvl="0" algn="l">
              <a:lnSpc>
                <a:spcPct val="120350"/>
              </a:lnSpc>
            </a:pPr>
            <a:r>
              <a:rPr lang="en-US" sz="6000" b="0" i="0" u="none" strike="noStrike" spc="400">
                <a:solidFill>
                  <a:srgbClr val="FFFFFF"/>
                </a:solidFill>
                <a:latin typeface="Pretendard ExtraBold"/>
              </a:rPr>
              <a:t>11.15(</a:t>
            </a:r>
            <a:r>
              <a:rPr lang="ko-KR" sz="6000" b="0" i="0" u="none" strike="noStrike" spc="400">
                <a:solidFill>
                  <a:srgbClr val="FFFFFF"/>
                </a:solidFill>
                <a:ea typeface="Pretendard ExtraBold"/>
              </a:rPr>
              <a:t>금</a:t>
            </a:r>
            <a:r>
              <a:rPr lang="en-US" sz="6000" b="0" i="0" u="none" strike="noStrike" spc="400">
                <a:solidFill>
                  <a:srgbClr val="FFFFFF"/>
                </a:solidFill>
                <a:latin typeface="Pretendard ExtraBold"/>
              </a:rPr>
              <a:t>)  PROQ1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625600"/>
            <a:ext cx="15735300" cy="321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851400"/>
            <a:ext cx="15735300" cy="510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주요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기능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리스트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WBS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714500"/>
            <a:ext cx="12325216" cy="7205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dirty="0">
                <a:solidFill>
                  <a:srgbClr val="000000"/>
                </a:solidFill>
                <a:latin typeface="SpoqaHanSans-Bold"/>
              </a:rPr>
              <a:t> </a:t>
            </a:r>
            <a:r>
              <a:rPr lang="ko-KR" sz="4100" b="0" i="0" u="none" strike="noStrike" dirty="0">
                <a:solidFill>
                  <a:srgbClr val="000000"/>
                </a:solidFill>
                <a:ea typeface="SpoqaHanSans-Bold"/>
              </a:rPr>
              <a:t>시스템</a:t>
            </a:r>
            <a:r>
              <a:rPr lang="en-US" sz="4100" b="0" i="0" u="none" strike="noStrike" dirty="0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0" i="0" u="none" strike="noStrike" dirty="0">
                <a:solidFill>
                  <a:srgbClr val="000000"/>
                </a:solidFill>
                <a:ea typeface="SpoqaHanSans-Bold"/>
              </a:rPr>
              <a:t>아키텍처</a:t>
            </a:r>
          </a:p>
        </p:txBody>
      </p:sp>
      <p:pic>
        <p:nvPicPr>
          <p:cNvPr id="3074" name="Picture 2" descr="https://cdn.discordapp.com/attachments/1301773118511120406/1306562922516054116/drawio.png?ex=67371f0b&amp;is=6735cd8b&amp;hm=04c4d317f8376e0392ec163b8124a89e16bdcae115f0c3221cd5ccdb43856368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95500"/>
            <a:ext cx="10096500" cy="752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테이블</a:t>
            </a: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정의서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419442"/>
            <a:ext cx="13868398" cy="8724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100" b="0" i="0" u="none" strike="noStrike" dirty="0">
                <a:solidFill>
                  <a:srgbClr val="000000"/>
                </a:solidFill>
                <a:latin typeface="SpoqaHanSans-Bold"/>
              </a:rPr>
              <a:t>ERD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20" y="660400"/>
            <a:ext cx="10033002" cy="9465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19542"/>
              </p:ext>
            </p:extLst>
          </p:nvPr>
        </p:nvGraphicFramePr>
        <p:xfrm>
          <a:off x="2971800" y="1562100"/>
          <a:ext cx="14163827" cy="8338430"/>
        </p:xfrm>
        <a:graphic>
          <a:graphicData uri="http://schemas.openxmlformats.org/drawingml/2006/table">
            <a:tbl>
              <a:tblPr/>
              <a:tblGrid>
                <a:gridCol w="953335">
                  <a:extLst>
                    <a:ext uri="{9D8B030D-6E8A-4147-A177-3AD203B41FA5}">
                      <a16:colId xmlns:a16="http://schemas.microsoft.com/office/drawing/2014/main" val="2222044057"/>
                    </a:ext>
                  </a:extLst>
                </a:gridCol>
                <a:gridCol w="1641455">
                  <a:extLst>
                    <a:ext uri="{9D8B030D-6E8A-4147-A177-3AD203B41FA5}">
                      <a16:colId xmlns:a16="http://schemas.microsoft.com/office/drawing/2014/main" val="4072765982"/>
                    </a:ext>
                  </a:extLst>
                </a:gridCol>
                <a:gridCol w="2587623">
                  <a:extLst>
                    <a:ext uri="{9D8B030D-6E8A-4147-A177-3AD203B41FA5}">
                      <a16:colId xmlns:a16="http://schemas.microsoft.com/office/drawing/2014/main" val="3868512064"/>
                    </a:ext>
                  </a:extLst>
                </a:gridCol>
                <a:gridCol w="8981414">
                  <a:extLst>
                    <a:ext uri="{9D8B030D-6E8A-4147-A177-3AD203B41FA5}">
                      <a16:colId xmlns:a16="http://schemas.microsoft.com/office/drawing/2014/main" val="3801112538"/>
                    </a:ext>
                  </a:extLst>
                </a:gridCol>
              </a:tblGrid>
              <a:tr h="18970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</a:rPr>
                        <a:t>카테고리</a:t>
                      </a:r>
                    </a:p>
                  </a:txBody>
                  <a:tcPr marL="21503" marR="21503" marT="14336" marB="14336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</a:rPr>
                        <a:t>프로그램 </a:t>
                      </a:r>
                      <a:r>
                        <a:rPr lang="en-US" sz="1000">
                          <a:effectLst/>
                        </a:rPr>
                        <a:t>ID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</a:rPr>
                        <a:t>프로그램명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</a:rPr>
                        <a:t>프로그램 설명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12737"/>
                  </a:ext>
                </a:extLst>
              </a:tr>
              <a:tr h="189706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  <a:latin typeface="Arial" panose="020B0604020202020204" pitchFamily="34" charset="0"/>
                        </a:rPr>
                        <a:t>품목 정보 등록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insert- item-01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ItemDTO.class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품목 정보를 저장하고 전달하기 위한 데이터 전송 객체 클래스입니다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228776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insert- item-02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CategoryDTO.class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카테고리 정보를 저장하고 전달하기 위한 데이터 전송 객체 클래스입니다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852812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insert- item-03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Item.class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자재 품목을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4886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insert- item-04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categoriy.class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자재 카테고리를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398509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insert- item-05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CategoryServiceImpl.class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카테고리 관련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937500"/>
                  </a:ext>
                </a:extLst>
              </a:tr>
              <a:tr h="166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insert- item-06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 smtClean="0">
                          <a:effectLst/>
                          <a:latin typeface="Arial" panose="020B0604020202020204" pitchFamily="34" charset="0"/>
                        </a:rPr>
                        <a:t>ItemServiceImpl.class</a:t>
                      </a:r>
                      <a:endParaRPr lang="en-US" sz="1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품목 관련 비즈니스 </a:t>
                      </a:r>
                      <a:r>
                        <a:rPr lang="ko-KR" altLang="en-US" sz="1000" dirty="0" err="1">
                          <a:effectLst/>
                        </a:rPr>
                        <a:t>로직을</a:t>
                      </a:r>
                      <a:r>
                        <a:rPr lang="ko-KR" altLang="en-US" sz="1000" dirty="0">
                          <a:effectLst/>
                        </a:rPr>
                        <a:t> 처리하는 서비스 구현 클래스입니다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8352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insert- item-07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ItemController.class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품목 관련 요청을 처리하는 컨트롤러 클래스입니다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21995"/>
                  </a:ext>
                </a:extLst>
              </a:tr>
              <a:tr h="18970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</a:rPr>
                        <a:t>자재 소요 일정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production-plan-01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ProductionPlanDTO.class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자재 소요 일정 및 각 공정 계획을 저장하고 전달하기 위한 데이터 전송 객체입니다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29546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production-plan-02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ProductionPlan.java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생산 계획을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각 공정에 필요한 자재의 양과 일정을 정의합니다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709837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production-plan-03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ProductionPlanServiceImpl.class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생산 계획과 관련된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생산 일정 및 자재 소요량 등을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749571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production-plan-04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ProductionPlanController.class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생산 계획 관련 요청을 처리하는 컨트롤러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사용자 입력을 받아 생산 계획을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911524"/>
                  </a:ext>
                </a:extLst>
              </a:tr>
              <a:tr h="18970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</a:rPr>
                        <a:t>조달 계획 수립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supply-plan-dto-01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SupplyPlanDTO.class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조달 계획 정보를 저장하고 전달하기 위한 데이터 전송 객체입니다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각 품목의 소요량과 납기 일정을 포함합니다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639755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supply-plan-entity-02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SupplyPlan.java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조달 계획을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자재 소요량과 조달 일정을 정의합니다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138278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supply-plan-service-03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SupplyPlanServiceImpl.class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조달 계획과 관련된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자재 소요량과 납기 일정을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711087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supply-plan-controller-04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SupplyPlanController.class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조달 계획 관련 요청을 처리하는 컨트롤러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사용자 입력을 받아 조달 계획을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522761"/>
                  </a:ext>
                </a:extLst>
              </a:tr>
              <a:tr h="18970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</a:rPr>
                        <a:t>발주 관리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purchase-order-01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PurchaseOrderDTO.class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발주 정보를 저장하고 전달하기 위한 데이터 전송 객체입니다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협력사로의 발주 요청 정보가 포함됩니다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77939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purchase-order-02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PurchaseOrder.java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발주를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협력사로부터의 발주 정보를 저장하고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225913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purchase-order-03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PurchaseOrderServiceImpl.class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발주와 관련된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발주 요청 및 상태를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486686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purchase-order-04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PurchaseOrderController.class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발주 관련 요청을 처리하는 컨트롤러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발주 상태 조회 및 관리 작업을 처리합니다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485108"/>
                  </a:ext>
                </a:extLst>
              </a:tr>
              <a:tr h="18970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</a:rPr>
                        <a:t>발주 승인 관리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order-approval-01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PurchaseOrderDTO.class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발주 승인 정보를 저장하고 전달하기 위한 데이터 전송 객체입니다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승인 요청 및 상태 정보를 포함합니다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868935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order-approval-02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PurchaseOrder.java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발주 승인을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발주 요청에 대한 승인 상태를 저장합니다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08679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order-approval-03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PurchaseOrderServiceImpl.class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발주 승인과 관련된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승인 처리 및 상태 관리를 담당합니다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853955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order-approval-04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PurchaseOrderController.class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발주 승인 관련 요청을 처리하는 컨트롤러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승인 요청 및 결과 조회 기능을 제공합니다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326158"/>
                  </a:ext>
                </a:extLst>
              </a:tr>
              <a:tr h="18970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</a:rPr>
                        <a:t>재고 관리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inventory-01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InventoryDTO.class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재고 정보를 저장하고 전달하기 위한 데이터 전송 객체입니다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자재의 수량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위치 정보를 포함합니다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585961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inventory-02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Inventory.java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재고를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자재의 재고 수량 및 상태를 정의합니다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039430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inventory-03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InventoryServiceImpl.class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재고 관리와 관련된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재고의 입고 및 출고를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20461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inventory-04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InventoryController.class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재고와 관련된 요청을 처리하는 컨트롤러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재고 상태 조회 및 관리 작업을 처리합니다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749697"/>
                  </a:ext>
                </a:extLst>
              </a:tr>
              <a:tr h="18970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</a:rPr>
                        <a:t>출고 관리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shipment-01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출고 정보를 저장하고 전달하기 위한 데이터 전송 객체입니다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출고 예정 수량과 출고 일정을 포함합니다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702312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shipment-02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Shipment.java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출고를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자재의 출고 수량과 일정을 정의합니다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204068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shipment-03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출고 관련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출고 일정 및 상태를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622063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shipment-04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출고 관련 요청을 처리하는 컨트롤러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출고 정보를 사용자에게 제공하고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출고 작업을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8187"/>
                  </a:ext>
                </a:extLst>
              </a:tr>
              <a:tr h="18970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</a:rPr>
                        <a:t>입고 관리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receipt-01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ReceiptDTO.class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입고 정보를 저장하고 전달하기 위한 데이터 전송 객체입니다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자재 입고 일시와 수량을 포함합니다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908877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receipt-02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Receipt.java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입고를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자재의 입고 수량과 일정을 정의합니다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797702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receipt-03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ReceiptServiceImpl.class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입고 관련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입고 일정 및 상태를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312178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receipt-04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ReceiptController.class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입고 관련 요청을 처리하는 컨트롤러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입고 정보를 사용자에게 제공하고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입고 작업을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781002"/>
                  </a:ext>
                </a:extLst>
              </a:tr>
              <a:tr h="18970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</a:rPr>
                        <a:t>출하 관리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shipment-05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출하 정보를 저장하고 전달하기 위한 데이터 전송 객체입니다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출하 예정 수량과 출하 일정을 포함합니다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893527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shipment-06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Shipment.java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출하를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자재의 출하 수량과 일정을 정의합니다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20960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shipment-07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출하 관련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출하 일정 및 상태를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461045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shipment-08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ShipmentController.class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출하 관련 요청을 처리하는 컨트롤러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출하 정보를 사용자에게 제공하고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출하 작업을 관리합니다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645918"/>
                  </a:ext>
                </a:extLst>
              </a:tr>
              <a:tr h="18970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>
                          <a:effectLst/>
                        </a:rPr>
                        <a:t>멤버 관리</a:t>
                      </a:r>
                    </a:p>
                  </a:txBody>
                  <a:tcPr marL="21503" marR="21503" marT="14336" marB="1433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member-01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MemberDTO.class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멤버 정보를 저장하고 전달하기 위한 데이터 전송 객체입니다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멤버 이름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이메일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역할 등이 포함됩니다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975639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member-02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Member.java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멤버를 나타내는 엔티티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멤버의 계정 정보와 역할을 저장합니다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153069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member-03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MemberServiceImpl.class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멤버 관리와 관련된 비즈니스 로직을 처리하는 서비스 구현 클래스입니다</a:t>
                      </a:r>
                      <a:r>
                        <a:rPr lang="en-US" altLang="ko-KR" sz="1000">
                          <a:effectLst/>
                        </a:rPr>
                        <a:t>. </a:t>
                      </a:r>
                      <a:r>
                        <a:rPr lang="ko-KR" altLang="en-US" sz="1000">
                          <a:effectLst/>
                        </a:rPr>
                        <a:t>멤버 등록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수정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삭제 기능을 제공합니다</a:t>
                      </a:r>
                      <a:r>
                        <a:rPr lang="en-US" altLang="ko-KR" sz="100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84449"/>
                  </a:ext>
                </a:extLst>
              </a:tr>
              <a:tr h="1897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member-04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MemberController.class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멤버 관련 요청을 처리하는 컨트롤러 클래스입니다</a:t>
                      </a:r>
                      <a:r>
                        <a:rPr lang="en-US" altLang="ko-KR" sz="1000" dirty="0">
                          <a:effectLst/>
                        </a:rPr>
                        <a:t>. </a:t>
                      </a:r>
                      <a:r>
                        <a:rPr lang="ko-KR" altLang="en-US" sz="1000" dirty="0">
                          <a:effectLst/>
                        </a:rPr>
                        <a:t>멤버 등록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로그인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정보 조회 등을 처리합니다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</a:txBody>
                  <a:tcPr marL="21503" marR="21503" marT="14336" marB="1433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992167"/>
                  </a:ext>
                </a:extLst>
              </a:tr>
            </a:tbl>
          </a:graphicData>
        </a:graphic>
      </p:graphicFrame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100" dirty="0" smtClean="0">
                <a:solidFill>
                  <a:srgbClr val="000000"/>
                </a:solidFill>
                <a:latin typeface="SpoqaHanSans-Bold" panose="020B0600000101010101" charset="-127"/>
                <a:ea typeface="SpoqaHanSans-Bold" panose="020B0600000101010101" charset="-127"/>
              </a:rPr>
              <a:t>프로그램 목록</a:t>
            </a:r>
            <a:endParaRPr lang="en-US" sz="4100" b="0" i="0" u="none" strike="noStrike" dirty="0">
              <a:solidFill>
                <a:srgbClr val="000000"/>
              </a:solidFill>
              <a:latin typeface="SpoqaHanSans-Bold" panose="020B0600000101010101" charset="-127"/>
              <a:ea typeface="SpoqaHanSans-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95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100" dirty="0" smtClean="0">
                <a:solidFill>
                  <a:srgbClr val="000000"/>
                </a:solidFill>
                <a:latin typeface="SpoqaHanSans-Bold" panose="020B0600000101010101" charset="-127"/>
                <a:ea typeface="SpoqaHanSans-Bold" panose="020B0600000101010101" charset="-127"/>
              </a:rPr>
              <a:t>프로그램 정의서</a:t>
            </a:r>
            <a:endParaRPr lang="en-US" sz="4100" b="0" i="0" u="none" strike="noStrike" dirty="0">
              <a:solidFill>
                <a:srgbClr val="000000"/>
              </a:solidFill>
              <a:latin typeface="SpoqaHanSans-Bold" panose="020B0600000101010101" charset="-127"/>
              <a:ea typeface="SpoqaHanSans-Bold" panose="020B0600000101010101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464822"/>
              </p:ext>
            </p:extLst>
          </p:nvPr>
        </p:nvGraphicFramePr>
        <p:xfrm>
          <a:off x="1855439" y="2171700"/>
          <a:ext cx="14602522" cy="6706267"/>
        </p:xfrm>
        <a:graphic>
          <a:graphicData uri="http://schemas.openxmlformats.org/drawingml/2006/table">
            <a:tbl>
              <a:tblPr/>
              <a:tblGrid>
                <a:gridCol w="3129111">
                  <a:extLst>
                    <a:ext uri="{9D8B030D-6E8A-4147-A177-3AD203B41FA5}">
                      <a16:colId xmlns:a16="http://schemas.microsoft.com/office/drawing/2014/main" val="779987985"/>
                    </a:ext>
                  </a:extLst>
                </a:gridCol>
                <a:gridCol w="2086074">
                  <a:extLst>
                    <a:ext uri="{9D8B030D-6E8A-4147-A177-3AD203B41FA5}">
                      <a16:colId xmlns:a16="http://schemas.microsoft.com/office/drawing/2014/main" val="34130040"/>
                    </a:ext>
                  </a:extLst>
                </a:gridCol>
                <a:gridCol w="1043038">
                  <a:extLst>
                    <a:ext uri="{9D8B030D-6E8A-4147-A177-3AD203B41FA5}">
                      <a16:colId xmlns:a16="http://schemas.microsoft.com/office/drawing/2014/main" val="4026267730"/>
                    </a:ext>
                  </a:extLst>
                </a:gridCol>
                <a:gridCol w="1043038">
                  <a:extLst>
                    <a:ext uri="{9D8B030D-6E8A-4147-A177-3AD203B41FA5}">
                      <a16:colId xmlns:a16="http://schemas.microsoft.com/office/drawing/2014/main" val="1643266102"/>
                    </a:ext>
                  </a:extLst>
                </a:gridCol>
                <a:gridCol w="3129111">
                  <a:extLst>
                    <a:ext uri="{9D8B030D-6E8A-4147-A177-3AD203B41FA5}">
                      <a16:colId xmlns:a16="http://schemas.microsoft.com/office/drawing/2014/main" val="1709210355"/>
                    </a:ext>
                  </a:extLst>
                </a:gridCol>
                <a:gridCol w="2086074">
                  <a:extLst>
                    <a:ext uri="{9D8B030D-6E8A-4147-A177-3AD203B41FA5}">
                      <a16:colId xmlns:a16="http://schemas.microsoft.com/office/drawing/2014/main" val="4086380742"/>
                    </a:ext>
                  </a:extLst>
                </a:gridCol>
                <a:gridCol w="1043038">
                  <a:extLst>
                    <a:ext uri="{9D8B030D-6E8A-4147-A177-3AD203B41FA5}">
                      <a16:colId xmlns:a16="http://schemas.microsoft.com/office/drawing/2014/main" val="1435368189"/>
                    </a:ext>
                  </a:extLst>
                </a:gridCol>
                <a:gridCol w="1043038">
                  <a:extLst>
                    <a:ext uri="{9D8B030D-6E8A-4147-A177-3AD203B41FA5}">
                      <a16:colId xmlns:a16="http://schemas.microsoft.com/office/drawing/2014/main" val="1845075277"/>
                    </a:ext>
                  </a:extLst>
                </a:gridCol>
              </a:tblGrid>
              <a:tr h="333772"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2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프로그램 정의서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17364"/>
                  </a:ext>
                </a:extLst>
              </a:tr>
              <a:tr h="283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시스템명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품목 정보 등록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작성일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24-11-13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218947"/>
                  </a:ext>
                </a:extLst>
              </a:tr>
              <a:tr h="283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단계명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DB </a:t>
                      </a:r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작성자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김승호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26240"/>
                  </a:ext>
                </a:extLst>
              </a:tr>
              <a:tr h="300395">
                <a:tc gridSpan="8"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013757"/>
                  </a:ext>
                </a:extLst>
              </a:tr>
              <a:tr h="283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프로그램 </a:t>
                      </a:r>
                      <a:r>
                        <a:rPr 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ID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INSERT-ITEM-*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프로그램명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품목 정보 등록 관리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720085"/>
                  </a:ext>
                </a:extLst>
              </a:tr>
              <a:tr h="283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타입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처리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언어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Java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9384"/>
                  </a:ext>
                </a:extLst>
              </a:tr>
              <a:tr h="300395">
                <a:tc gridSpan="8"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47541"/>
                  </a:ext>
                </a:extLst>
              </a:tr>
              <a:tr h="283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입출력 </a:t>
                      </a:r>
                      <a:r>
                        <a:rPr 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ID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입출력명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I/O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종류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입출력 </a:t>
                      </a:r>
                      <a:r>
                        <a:rPr 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ID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입출력명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I/O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종류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087237"/>
                  </a:ext>
                </a:extLst>
              </a:tr>
              <a:tr h="2503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productCode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자재 품목 코드 등록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입력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String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drawingFile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도면 파일 경로 입력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입력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String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342018"/>
                  </a:ext>
                </a:extLst>
              </a:tr>
              <a:tr h="2503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itemName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품목명 입력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입력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String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itemDTO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DB </a:t>
                      </a:r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저장 확인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출력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Class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065363"/>
                  </a:ext>
                </a:extLst>
              </a:tr>
              <a:tr h="3003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dimensions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규격 입력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입력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String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507806"/>
                  </a:ext>
                </a:extLst>
              </a:tr>
              <a:tr h="300395">
                <a:tc gridSpan="8"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91540"/>
                  </a:ext>
                </a:extLst>
              </a:tr>
              <a:tr h="283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모듈</a:t>
                      </a:r>
                      <a:r>
                        <a:rPr lang="en-US" sz="18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ID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모듈명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타입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모듈</a:t>
                      </a:r>
                      <a:r>
                        <a:rPr 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ID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모듈명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타입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57455"/>
                  </a:ext>
                </a:extLst>
              </a:tr>
              <a:tr h="300395"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07909"/>
                  </a:ext>
                </a:extLst>
              </a:tr>
              <a:tr h="300395"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892469"/>
                  </a:ext>
                </a:extLst>
              </a:tr>
              <a:tr h="300395"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2000">
                        <a:effectLst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108199"/>
                  </a:ext>
                </a:extLst>
              </a:tr>
              <a:tr h="283705"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기능정의</a:t>
                      </a: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559657"/>
                  </a:ext>
                </a:extLst>
              </a:tr>
              <a:tr h="1752302"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구매부서에서 각 자재 품목의 코드</a:t>
                      </a: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품목명</a:t>
                      </a: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규격</a:t>
                      </a: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재질</a:t>
                      </a: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제작 사항</a:t>
                      </a: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도면 등을 등록합니다</a:t>
                      </a: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/>
                      </a:r>
                      <a:b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등록된 데이터는 데이터베이스에 저장되어 자재의 통합 관리가 이루어집니다</a:t>
                      </a: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/>
                      </a:r>
                      <a:b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품목 정보 등록</a:t>
                      </a: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데이터베이스 저장 기능으로 구성되어 있습니다</a:t>
                      </a: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.</a:t>
                      </a:r>
                      <a:b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/>
                      </a:r>
                      <a:br>
                        <a:rPr lang="en-US" altLang="ko-KR" sz="16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endParaRPr lang="en-US" altLang="ko-KR" sz="1600" b="0" dirty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31291" marR="3129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5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41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1917700"/>
            <a:ext cx="6908800" cy="264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917700"/>
            <a:ext cx="5422900" cy="264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955800"/>
            <a:ext cx="3136900" cy="299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00" y="3009900"/>
            <a:ext cx="1320800" cy="132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5638800"/>
            <a:ext cx="3124200" cy="251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6743700"/>
            <a:ext cx="1549400" cy="213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기술</a:t>
            </a: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스택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800" y="3568700"/>
            <a:ext cx="21844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5100" y="4102100"/>
            <a:ext cx="2032000" cy="97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5638800"/>
            <a:ext cx="5422900" cy="264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25300" y="3302000"/>
            <a:ext cx="2413000" cy="127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20500" y="7378700"/>
            <a:ext cx="3111500" cy="156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2000" y="8128000"/>
            <a:ext cx="1638300" cy="151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14500" y="3251200"/>
            <a:ext cx="2921000" cy="1270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66600" y="5143500"/>
            <a:ext cx="2286000" cy="162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46300" y="4953000"/>
            <a:ext cx="2032000" cy="203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24100" y="7302500"/>
            <a:ext cx="1701800" cy="1701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2400" y="7924800"/>
            <a:ext cx="1879600" cy="187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97500" y="7048500"/>
            <a:ext cx="1905000" cy="800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35900" y="6502400"/>
            <a:ext cx="1460500" cy="1663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40300" y="3162300"/>
            <a:ext cx="2654300" cy="647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09700" y="5854700"/>
            <a:ext cx="18415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프로그래밍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언어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9900" y="2159000"/>
            <a:ext cx="1104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환경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16700" y="2159000"/>
            <a:ext cx="1358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프론트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엔드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91300" y="5880100"/>
            <a:ext cx="17145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b="0" i="0" u="none" strike="noStrike" smtClean="0">
                <a:solidFill>
                  <a:srgbClr val="FFFFFF"/>
                </a:solidFill>
                <a:ea typeface="Noto Sans CJK KR Regular"/>
              </a:rPr>
              <a:t>형상관리 도구</a:t>
            </a:r>
            <a:endParaRPr lang="ko-KR" sz="2100" b="0" i="0" u="none" strike="noStrike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576300" y="2133600"/>
            <a:ext cx="1676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100" dirty="0" err="1" smtClean="0">
                <a:solidFill>
                  <a:srgbClr val="FFFFFF"/>
                </a:solidFill>
                <a:ea typeface="Noto Sans CJK KR Regular"/>
              </a:rPr>
              <a:t>백엔드</a:t>
            </a:r>
            <a:endParaRPr lang="ko-KR" sz="2100" b="0" i="0" u="none" strike="noStrike" dirty="0">
              <a:solidFill>
                <a:srgbClr val="FFFFFF"/>
              </a:solidFill>
              <a:ea typeface="Noto Sans CJK KR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84300"/>
            <a:ext cx="12090400" cy="839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0" y="876300"/>
            <a:ext cx="14605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2527300"/>
            <a:ext cx="36068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00" y="2552700"/>
            <a:ext cx="36068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53700" y="863600"/>
            <a:ext cx="5880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0390"/>
              </a:lnSpc>
            </a:pP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UI/UX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디자인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46200" y="3086100"/>
            <a:ext cx="378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951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로그인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/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회원가입</a:t>
            </a:r>
            <a:r>
              <a:rPr lang="en-US" sz="2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화면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08200" y="3924300"/>
            <a:ext cx="3022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446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로고가</a:t>
            </a:r>
            <a:r>
              <a:rPr lang="en-US" sz="18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들어간</a:t>
            </a:r>
            <a:r>
              <a:rPr lang="en-US" sz="1800" b="0" i="0" u="none" strike="noStrike">
                <a:solidFill>
                  <a:srgbClr val="000000"/>
                </a:solidFill>
                <a:latin typeface="SpoqaHanSans-Regular"/>
              </a:rPr>
              <a:t> </a:t>
            </a:r>
          </a:p>
          <a:p>
            <a:pPr lvl="0" algn="r">
              <a:lnSpc>
                <a:spcPct val="13446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깔끔하고</a:t>
            </a:r>
            <a:r>
              <a:rPr lang="en-US" sz="18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환한</a:t>
            </a:r>
            <a:r>
              <a:rPr lang="en-US" sz="18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스타일의</a:t>
            </a:r>
            <a:r>
              <a:rPr lang="en-US" sz="18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디자인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362200"/>
            <a:ext cx="12306300" cy="723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2298700"/>
            <a:ext cx="3822700" cy="767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9300" y="3035300"/>
            <a:ext cx="378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FFFFFF"/>
                </a:solidFill>
                <a:ea typeface="SpoqaHanSans-Bold"/>
              </a:rPr>
              <a:t>메인화면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9500" y="4140200"/>
            <a:ext cx="32004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17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엄무가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과중하고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스트레스가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많은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구매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담당자를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위해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깔끔하고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환한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스타일의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디자인</a:t>
            </a:r>
          </a:p>
          <a:p>
            <a:pPr lvl="0" algn="ctr">
              <a:lnSpc>
                <a:spcPct val="121179"/>
              </a:lnSpc>
            </a:pPr>
            <a:endParaRPr lang="ko-KR" sz="1800" b="0" i="0" u="none" strike="noStrike">
              <a:solidFill>
                <a:srgbClr val="FFFFFF"/>
              </a:solidFill>
              <a:ea typeface="SpoqaHanSans-Regular"/>
            </a:endParaRPr>
          </a:p>
          <a:p>
            <a:pPr lvl="0" algn="ctr">
              <a:lnSpc>
                <a:spcPct val="12117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업무를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한눈에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파악하기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위에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위에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업무를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마우스를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갖다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대기만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해도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바로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파악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할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수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있도록</a:t>
            </a:r>
            <a:r>
              <a:rPr lang="en-US" sz="1800" b="0" i="0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SpoqaHanSans-Regular"/>
              </a:rPr>
              <a:t>배치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7747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UI/UX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디자인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100" y="0"/>
            <a:ext cx="185801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0" y="-266700"/>
            <a:ext cx="9283700" cy="1082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100" y="1892300"/>
            <a:ext cx="55753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87400"/>
            <a:ext cx="3111500" cy="774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850900"/>
            <a:ext cx="7404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0509"/>
              </a:lnSpc>
            </a:pPr>
            <a:r>
              <a:rPr lang="en-US" sz="4100" b="1" i="0" u="none" strike="noStrike">
                <a:solidFill>
                  <a:srgbClr val="FFFFFF"/>
                </a:solidFill>
                <a:latin typeface="Pretendard Black"/>
              </a:rPr>
              <a:t>LIST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2921000"/>
            <a:ext cx="55753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4991100"/>
            <a:ext cx="55753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7073900"/>
            <a:ext cx="55753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800" y="4025900"/>
            <a:ext cx="55753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800" y="6007100"/>
            <a:ext cx="55753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800" y="8039100"/>
            <a:ext cx="5575300" cy="584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337800" y="1892300"/>
            <a:ext cx="538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프로젝트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주제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및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선정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배경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50500" y="4013200"/>
            <a:ext cx="6286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주요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요구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사항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37800" y="6019800"/>
            <a:ext cx="5130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WBS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37800" y="5003800"/>
            <a:ext cx="529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SpoqaHanSans-Bold"/>
              </a:rPr>
              <a:t>주요</a:t>
            </a:r>
            <a:r>
              <a:rPr lang="en-US" sz="27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SpoqaHanSans-Bold"/>
              </a:rPr>
              <a:t>기능</a:t>
            </a:r>
            <a:r>
              <a:rPr lang="en-US" sz="27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SpoqaHanSans-Bold"/>
              </a:rPr>
              <a:t>리스트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37800" y="7086600"/>
            <a:ext cx="538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SpoqaHanSans-Bold"/>
              </a:rPr>
              <a:t>UI/UX </a:t>
            </a:r>
            <a:r>
              <a:rPr lang="ko-KR" sz="2700" b="0" i="0" u="none" strike="noStrike">
                <a:solidFill>
                  <a:srgbClr val="FFFFFF"/>
                </a:solidFill>
                <a:ea typeface="SpoqaHanSans-Bold"/>
              </a:rPr>
              <a:t>디자인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37800" y="2895600"/>
            <a:ext cx="2209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SpoqaHanSans-Bold"/>
              </a:rPr>
              <a:t>프로젝트</a:t>
            </a:r>
            <a:r>
              <a:rPr lang="en-US" sz="27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SpoqaHanSans-Bold"/>
              </a:rPr>
              <a:t>내용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25100" y="8077200"/>
            <a:ext cx="4902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사용자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편의성을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위한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디자인</a:t>
            </a:r>
            <a:r>
              <a:rPr lang="en-US" sz="27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poqaHanSans-Bold"/>
              </a:rPr>
              <a:t>요소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76400"/>
            <a:ext cx="13919200" cy="835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0" y="876300"/>
            <a:ext cx="1460500" cy="762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53700" y="863600"/>
            <a:ext cx="5880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0390"/>
              </a:lnSpc>
            </a:pP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UI/UX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디자인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46200" y="3136900"/>
            <a:ext cx="378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951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SpoqaHanSans-Bold"/>
              </a:rPr>
              <a:t>메인화면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27300" y="3975100"/>
            <a:ext cx="2603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446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마우스만</a:t>
            </a:r>
            <a:r>
              <a:rPr lang="en-US" sz="18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갖다대도</a:t>
            </a:r>
            <a:r>
              <a:rPr lang="en-US" sz="18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바로</a:t>
            </a:r>
            <a:r>
              <a:rPr lang="en-US" sz="1800" b="0" i="0" u="none" strike="noStrike">
                <a:solidFill>
                  <a:srgbClr val="000000"/>
                </a:solidFill>
                <a:latin typeface="SpoqaHanSans-Regular"/>
              </a:rPr>
              <a:t> </a:t>
            </a:r>
          </a:p>
          <a:p>
            <a:pPr lvl="0" algn="r">
              <a:lnSpc>
                <a:spcPct val="13446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눈으로</a:t>
            </a:r>
            <a:r>
              <a:rPr lang="en-US" sz="18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poqaHanSans-Regular"/>
              </a:rPr>
              <a:t>확인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152400"/>
            <a:ext cx="18872200" cy="1059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100" y="0"/>
            <a:ext cx="185801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4394200"/>
            <a:ext cx="8724900" cy="1816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24300" y="3975100"/>
            <a:ext cx="104394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ts val="0"/>
              </a:lnSpc>
            </a:pPr>
            <a:r>
              <a:rPr lang="en-US" sz="9100" b="1" i="0" u="none" strike="noStrike">
                <a:solidFill>
                  <a:srgbClr val="FFFFFF"/>
                </a:solidFill>
                <a:latin typeface="SpoqaHanSans-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03700" y="3454400"/>
            <a:ext cx="98806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 spc="5600">
                <a:solidFill>
                  <a:srgbClr val="E70000"/>
                </a:solidFill>
                <a:latin typeface="SpoqaHanSans-Bold"/>
              </a:rPr>
              <a:t>PROQ1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4787900"/>
            <a:ext cx="3492500" cy="3784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4787900"/>
            <a:ext cx="3492500" cy="378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4787900"/>
            <a:ext cx="3492500" cy="378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0" y="3136900"/>
            <a:ext cx="2362200" cy="209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3048000"/>
            <a:ext cx="2184400" cy="226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3086100"/>
            <a:ext cx="2057400" cy="2184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팀명</a:t>
            </a: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및</a:t>
            </a: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팀원</a:t>
            </a: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6100" y="5410200"/>
            <a:ext cx="1117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Noto Sans CJK KR Regular"/>
              </a:rPr>
              <a:t>김승호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99300" y="5410200"/>
            <a:ext cx="1117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Noto Sans CJK KR Regular"/>
              </a:rPr>
              <a:t>한가람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34700" y="5410200"/>
            <a:ext cx="1117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Noto Sans CJK KR Regular"/>
              </a:rPr>
              <a:t>장진혁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28900" y="6235700"/>
            <a:ext cx="1879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 smtClean="0">
                <a:solidFill>
                  <a:srgbClr val="FFFFFF"/>
                </a:solidFill>
                <a:latin typeface="Noto Sans CJK KR Regular"/>
              </a:rPr>
              <a:t>Front-End</a:t>
            </a:r>
            <a:r>
              <a:rPr lang="ko-KR" sz="2200" b="0" i="0" u="none" strike="noStrike" dirty="0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algn="ctr">
              <a:lnSpc>
                <a:spcPct val="116199"/>
              </a:lnSpc>
            </a:pPr>
            <a:r>
              <a:rPr lang="en-US" sz="2200" b="0" i="0" u="none" strike="noStrike" dirty="0" smtClean="0">
                <a:solidFill>
                  <a:srgbClr val="FFFFFF"/>
                </a:solidFill>
                <a:latin typeface="Noto Sans CJK KR Regular"/>
              </a:rPr>
              <a:t>Backend</a:t>
            </a:r>
            <a:r>
              <a:rPr lang="ko-KR" sz="2200" b="0" i="0" u="none" strike="noStrike" dirty="0" smtClean="0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altLang="ko-KR" sz="2200" b="0" i="0" u="none" strike="noStrike" dirty="0" smtClean="0">
                <a:solidFill>
                  <a:srgbClr val="FFFFFF"/>
                </a:solidFill>
                <a:ea typeface="Noto Sans CJK KR Regular"/>
              </a:rPr>
              <a:t/>
            </a:r>
            <a:br>
              <a:rPr lang="en-US" altLang="ko-KR" sz="2200" b="0" i="0" u="none" strike="noStrike" dirty="0" smtClean="0">
                <a:solidFill>
                  <a:srgbClr val="FFFFFF"/>
                </a:solidFill>
                <a:ea typeface="Noto Sans CJK KR Regular"/>
              </a:rPr>
            </a:br>
            <a:r>
              <a:rPr lang="en-US" altLang="ko-KR" sz="2200" dirty="0" smtClean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altLang="ko-KR" sz="2200" dirty="0" err="1" smtClean="0">
                <a:solidFill>
                  <a:srgbClr val="FFFFFF"/>
                </a:solidFill>
                <a:ea typeface="Noto Sans CJK KR Regular"/>
              </a:rPr>
              <a:t>스키마설계</a:t>
            </a:r>
            <a:endParaRPr lang="ko-KR" altLang="ko-KR" sz="2200" dirty="0">
              <a:solidFill>
                <a:srgbClr val="FFFFFF"/>
              </a:solidFill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endParaRPr lang="en-US" altLang="ko-KR" sz="2200" b="0" i="0" u="none" strike="noStrike" dirty="0" smtClean="0">
              <a:solidFill>
                <a:srgbClr val="FFFFFF"/>
              </a:solidFill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18300" y="6184900"/>
            <a:ext cx="18796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031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Noto Sans CJK KR Regular"/>
              </a:rPr>
              <a:t>Front-End</a:t>
            </a:r>
            <a:r>
              <a:rPr lang="ko-KR" sz="2200" b="0" i="0" u="none" strike="noStrike" dirty="0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lvl="0" algn="ctr">
              <a:lnSpc>
                <a:spcPct val="130310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Noto Sans CJK KR Regular"/>
              </a:rPr>
              <a:t>backend</a:t>
            </a:r>
            <a:r>
              <a:rPr lang="ko-KR" sz="2200" b="0" i="0" u="none" strike="noStrike" dirty="0" smtClean="0">
                <a:solidFill>
                  <a:srgbClr val="FFFFFF"/>
                </a:solidFill>
                <a:ea typeface="Noto Sans CJK KR Regular"/>
              </a:rPr>
              <a:t>개발</a:t>
            </a:r>
            <a:endParaRPr lang="ko-KR" sz="2200" b="0" i="0" u="none" strike="noStrike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66400" y="6235700"/>
            <a:ext cx="18796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Regular"/>
              </a:rPr>
              <a:t>Front-End</a:t>
            </a:r>
            <a:r>
              <a:rPr lang="ko-KR" sz="2200" b="0" i="0" u="none" strike="noStrike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Regular"/>
              </a:rPr>
              <a:t>backend</a:t>
            </a:r>
            <a:r>
              <a:rPr lang="ko-KR" sz="2200" b="0" i="0" u="none" strike="noStrike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52600" y="2070100"/>
            <a:ext cx="8356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팀명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: ProcuOne ['procure'+'One']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644900"/>
            <a:ext cx="17145000" cy="375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주요</a:t>
            </a: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마일스톤</a:t>
            </a: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및</a:t>
            </a:r>
            <a:r>
              <a:rPr lang="en-US" sz="41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0" i="0" u="none" strike="noStrike">
                <a:solidFill>
                  <a:srgbClr val="000000"/>
                </a:solidFill>
                <a:ea typeface="SpoqaHanSans-Bold"/>
              </a:rPr>
              <a:t>산출물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프로젝트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주제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및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선정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46400" y="2844800"/>
            <a:ext cx="3060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300" b="0" i="0" u="none" strike="noStrike" dirty="0">
                <a:solidFill>
                  <a:srgbClr val="000000"/>
                </a:solidFill>
                <a:ea typeface="SpoqaHanSans-Bold"/>
              </a:rPr>
              <a:t>프로젝트주제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03400" y="3911600"/>
            <a:ext cx="14947900" cy="473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509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- BMP (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비즈니스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프로세스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매니지먼트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)</a:t>
            </a:r>
          </a:p>
          <a:p>
            <a:pPr lvl="0" algn="l">
              <a:lnSpc>
                <a:spcPct val="18509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- </a:t>
            </a:r>
            <a:r>
              <a:rPr lang="en-US" sz="2600" dirty="0">
                <a:solidFill>
                  <a:srgbClr val="000000"/>
                </a:solidFill>
                <a:latin typeface="SpoqaHanSans-Regular"/>
              </a:rPr>
              <a:t>S</a:t>
            </a:r>
            <a:r>
              <a:rPr lang="en-US" sz="2600" b="0" i="0" u="none" strike="noStrike" dirty="0" smtClean="0">
                <a:solidFill>
                  <a:srgbClr val="000000"/>
                </a:solidFill>
                <a:latin typeface="SpoqaHanSans-Regular"/>
              </a:rPr>
              <a:t>RP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시스템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(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조달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/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구매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시스템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사내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프로그램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)</a:t>
            </a:r>
          </a:p>
          <a:p>
            <a:pPr lvl="0" algn="l">
              <a:lnSpc>
                <a:spcPct val="185090"/>
              </a:lnSpc>
            </a:pPr>
            <a:endParaRPr lang="en-US" sz="2600" b="0" i="0" u="none" strike="noStrike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85090"/>
              </a:lnSpc>
            </a:pPr>
            <a:endParaRPr lang="en-US" sz="2600" b="0" i="0" u="none" strike="noStrike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85090"/>
              </a:lnSpc>
            </a:pPr>
            <a:endParaRPr lang="en-US" sz="2600" b="0" i="0" u="none" strike="noStrike" dirty="0">
              <a:solidFill>
                <a:srgbClr val="000000"/>
              </a:solidFill>
              <a:latin typeface="SpoqaHanSans-Regular"/>
            </a:endParaRPr>
          </a:p>
          <a:p>
            <a:pPr lvl="0" algn="l">
              <a:lnSpc>
                <a:spcPct val="18509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-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현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시스템의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관리자는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수작업으로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많은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업무를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처리해야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하며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이로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인해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효율성이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떨어지고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실수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발생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빈도가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     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높은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이러한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문제로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인해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여러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불편함이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발생하고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있어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이를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해결하기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위한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업무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프로세스를</a:t>
            </a:r>
            <a:r>
              <a:rPr lang="en-US" sz="2600" b="0" i="0" u="none" strike="noStrike" dirty="0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SpoqaHanSans-Regular"/>
              </a:rPr>
              <a:t>구현</a:t>
            </a:r>
          </a:p>
          <a:p>
            <a:pPr lvl="0" algn="l">
              <a:lnSpc>
                <a:spcPct val="185090"/>
              </a:lnSpc>
            </a:pPr>
            <a:endParaRPr lang="ko-KR" sz="2600" b="0" i="0" u="none" strike="noStrike" dirty="0">
              <a:solidFill>
                <a:srgbClr val="000000"/>
              </a:solidFill>
              <a:ea typeface="SpoqaHanSans-Regula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717800"/>
            <a:ext cx="9144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2895600"/>
            <a:ext cx="596900" cy="558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46400" y="5892800"/>
            <a:ext cx="3060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SpoqaHanSans-Bold"/>
              </a:rPr>
              <a:t>선정배경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765800"/>
            <a:ext cx="9144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5943600"/>
            <a:ext cx="5969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프로젝트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내용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46400" y="2844800"/>
            <a:ext cx="3060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SpoqaHanSans-Bold"/>
              </a:rPr>
              <a:t>프로젝트</a:t>
            </a:r>
            <a:r>
              <a:rPr lang="en-US" sz="3300" b="0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SpoqaHanSans-Bold"/>
              </a:rPr>
              <a:t>내용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9800" y="4241800"/>
            <a:ext cx="14376400" cy="375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2600" b="0" i="0" u="none" strike="noStrike">
                <a:solidFill>
                  <a:srgbClr val="000000"/>
                </a:solidFill>
                <a:ea typeface="SpoqaHanSans-Regular"/>
              </a:rPr>
              <a:t>●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자재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발주관리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생산계획에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따라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필요한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자재의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발주를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자동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생성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관리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발주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내역을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실시간으로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확인</a:t>
            </a:r>
          </a:p>
          <a:p>
            <a:pPr lvl="0" algn="l">
              <a:lnSpc>
                <a:spcPct val="207499"/>
              </a:lnSpc>
            </a:pPr>
            <a:r>
              <a:rPr lang="en-US" sz="2600" b="0" i="0" u="none" strike="noStrike">
                <a:solidFill>
                  <a:srgbClr val="000000"/>
                </a:solidFill>
                <a:ea typeface="SpoqaHanSans-Regular"/>
              </a:rPr>
              <a:t>●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입출고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관리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자재의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입고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출고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과정을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효율적으로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관리하기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위한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입고된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자재의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품질검수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 </a:t>
            </a:r>
          </a:p>
          <a:p>
            <a:pPr lvl="0" algn="l">
              <a:lnSpc>
                <a:spcPct val="2074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     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출고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준비과정을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전산화하여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관리자가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쉽고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빠르게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자재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상태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파악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가능</a:t>
            </a:r>
          </a:p>
          <a:p>
            <a:pPr lvl="0" algn="l">
              <a:lnSpc>
                <a:spcPct val="207499"/>
              </a:lnSpc>
            </a:pPr>
            <a:r>
              <a:rPr lang="en-US" sz="2600" b="0" i="0" u="none" strike="noStrike">
                <a:solidFill>
                  <a:srgbClr val="000000"/>
                </a:solidFill>
                <a:ea typeface="SpoqaHanSans-Regular"/>
              </a:rPr>
              <a:t>●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사용자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경험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최적화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사용자들이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편리하게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시스템을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사용할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수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있도록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UI/UX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디자인을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설계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-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입력한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 </a:t>
            </a:r>
          </a:p>
          <a:p>
            <a:pPr lvl="0" algn="l">
              <a:lnSpc>
                <a:spcPct val="2074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     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데이터를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자동으로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불러오는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기능을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추가하여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편의성을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더욱</a:t>
            </a:r>
            <a:r>
              <a:rPr lang="en-US" sz="2600" b="0" i="0" u="none" strike="noStrike">
                <a:solidFill>
                  <a:srgbClr val="000000"/>
                </a:solidFill>
                <a:latin typeface="SpoqaHanSans-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poqaHanSans-Regular"/>
              </a:rPr>
              <a:t>증대시킴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717800"/>
            <a:ext cx="9144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2895600"/>
            <a:ext cx="5969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2222500"/>
            <a:ext cx="12230100" cy="7264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주요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요구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사항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2146300"/>
            <a:ext cx="12293600" cy="718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0" y="2146300"/>
            <a:ext cx="12293600" cy="718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주요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요구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사항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14605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2209800"/>
            <a:ext cx="12293600" cy="718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2600" y="660400"/>
            <a:ext cx="7404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주요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요구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 </a:t>
            </a:r>
            <a:r>
              <a:rPr lang="ko-KR" sz="4100" b="1" i="0" u="none" strike="noStrike">
                <a:solidFill>
                  <a:srgbClr val="000000"/>
                </a:solidFill>
                <a:ea typeface="SpoqaHanSans-Bold"/>
              </a:rPr>
              <a:t>사항</a:t>
            </a:r>
            <a:r>
              <a:rPr lang="en-US" sz="4100" b="1" i="0" u="none" strike="noStrike">
                <a:solidFill>
                  <a:srgbClr val="000000"/>
                </a:solidFill>
                <a:latin typeface="SpoqaHanSans-Bold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1039</Words>
  <Application>Microsoft Office PowerPoint</Application>
  <PresentationFormat>사용자 지정</PresentationFormat>
  <Paragraphs>266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Noto Sans CJK KR Regular</vt:lpstr>
      <vt:lpstr>Arial</vt:lpstr>
      <vt:lpstr>SpoqaHanSans-Regular</vt:lpstr>
      <vt:lpstr>Calibri</vt:lpstr>
      <vt:lpstr>Malgun Gothic</vt:lpstr>
      <vt:lpstr>Pretendard Black</vt:lpstr>
      <vt:lpstr>SpoqaHanSans-Bold</vt:lpstr>
      <vt:lpstr>Pretendard ExtraBold</vt:lpstr>
      <vt:lpstr>Malgun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mit</dc:creator>
  <cp:lastModifiedBy>mit</cp:lastModifiedBy>
  <cp:revision>8</cp:revision>
  <dcterms:created xsi:type="dcterms:W3CDTF">2006-08-16T00:00:00Z</dcterms:created>
  <dcterms:modified xsi:type="dcterms:W3CDTF">2024-12-23T07:51:14Z</dcterms:modified>
</cp:coreProperties>
</file>